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56" r:id="rId5"/>
    <p:sldId id="257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2" r:id="rId15"/>
    <p:sldId id="273" r:id="rId16"/>
    <p:sldId id="274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slide" Target="slide11.xml"/><Relationship Id="rId2" Type="http://schemas.openxmlformats.org/officeDocument/2006/relationships/slide" Target="slide10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slide" Target="slide9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4451350"/>
            <a:ext cx="10515600" cy="1325563"/>
          </a:xfrm>
        </p:spPr>
        <p:txBody>
          <a:bodyPr/>
          <a:p>
            <a:r>
              <a:rPr lang="en-US" sz="5000" b="1">
                <a:solidFill>
                  <a:srgbClr val="FF0000"/>
                </a:solidFill>
                <a:latin typeface="+mn-ea"/>
                <a:ea typeface="Yu Gothic Medium" panose="020B0500000000000000" charset="-128"/>
                <a:cs typeface="+mn-ea"/>
              </a:rPr>
              <a:t>UNIT 4: CULTURE</a:t>
            </a:r>
            <a:endParaRPr lang="en-US" sz="5000" b="1">
              <a:solidFill>
                <a:srgbClr val="FF0000"/>
              </a:solidFill>
              <a:latin typeface="+mn-ea"/>
              <a:ea typeface="Yu Gothic Medium" panose="020B0500000000000000" charset="-128"/>
              <a:cs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190" y="5685790"/>
            <a:ext cx="10420985" cy="951230"/>
          </a:xfrm>
        </p:spPr>
        <p:txBody>
          <a:bodyPr/>
          <a:p>
            <a:pPr marL="0" indent="0" algn="ctr">
              <a:buNone/>
            </a:pPr>
            <a:r>
              <a:rPr lang="en-US" sz="5000" b="1" i="1">
                <a:solidFill>
                  <a:srgbClr val="FF0000"/>
                </a:solidFill>
                <a:latin typeface="+mj-ea"/>
                <a:ea typeface="Yu Gothic Medium" panose="020B0500000000000000" charset="-128"/>
                <a:cs typeface="+mj-ea"/>
              </a:rPr>
              <a:t>DIGITAL LEARNING</a:t>
            </a:r>
            <a:endParaRPr lang="en-US" sz="5000" b="1" i="1">
              <a:solidFill>
                <a:srgbClr val="FF0000"/>
              </a:solidFill>
              <a:latin typeface="+mj-ea"/>
              <a:ea typeface="Yu Gothic Medium" panose="020B0500000000000000" charset="-128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6060" y="5923280"/>
            <a:ext cx="4989830" cy="907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" name="Friends Plus for Vietnam G6 SB Track 1.4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2920" y="4706620"/>
            <a:ext cx="335915" cy="48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5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384675" y="2275840"/>
            <a:ext cx="325120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7855" y="2559685"/>
            <a:ext cx="6281420" cy="323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17855" y="2880995"/>
            <a:ext cx="5619750" cy="26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20815" y="3523615"/>
            <a:ext cx="1469390" cy="139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7855" y="3844925"/>
            <a:ext cx="4315460" cy="21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57910" y="4072255"/>
            <a:ext cx="2608580" cy="387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345" y="1144270"/>
            <a:ext cx="8020050" cy="591185"/>
          </a:xfrm>
        </p:spPr>
        <p:txBody>
          <a:bodyPr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Why is Ben sometimes absent from school?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2611" t="6737" r="7177" b="66867"/>
          <a:stretch>
            <a:fillRect/>
          </a:stretch>
        </p:blipFill>
        <p:spPr>
          <a:xfrm>
            <a:off x="347345" y="173990"/>
            <a:ext cx="10421620" cy="815975"/>
          </a:xfrm>
          <a:prstGeom prst="rect">
            <a:avLst/>
          </a:prstGeom>
        </p:spPr>
      </p:pic>
      <p:sp>
        <p:nvSpPr>
          <p:cNvPr id="6" name="Content Placeholder 3">
            <a:hlinkClick r:id="rId2" action="ppaction://hlinksldjump"/>
          </p:cNvPr>
          <p:cNvSpPr>
            <a:spLocks noGrp="1"/>
          </p:cNvSpPr>
          <p:nvPr/>
        </p:nvSpPr>
        <p:spPr>
          <a:xfrm>
            <a:off x="0" y="1661795"/>
            <a:ext cx="12052935" cy="1006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3" action="ppaction://hlinksldjump"/>
              </a:rPr>
              <a:t>-&gt; Because he’s a tennis player and needs time to practise and play in tournaments.</a:t>
            </a:r>
            <a:endParaRPr lang="en-US" sz="31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/>
        </p:nvSpPr>
        <p:spPr>
          <a:xfrm>
            <a:off x="347345" y="2594610"/>
            <a:ext cx="8020050" cy="59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2/ What helps Ben to keep learning?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Content Placeholder 3">
            <a:hlinkClick r:id=""/>
          </p:cNvPr>
          <p:cNvSpPr>
            <a:spLocks noGrp="1"/>
          </p:cNvSpPr>
          <p:nvPr/>
        </p:nvSpPr>
        <p:spPr>
          <a:xfrm>
            <a:off x="6459220" y="2594610"/>
            <a:ext cx="5732780" cy="629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3" action="ppaction://hlinksldjump"/>
              </a:rPr>
              <a:t>-&gt; Digital learning helps him to keep studying.</a:t>
            </a:r>
            <a:endParaRPr lang="en-US" sz="31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/>
        </p:nvSpPr>
        <p:spPr>
          <a:xfrm>
            <a:off x="347345" y="3550285"/>
            <a:ext cx="8020050" cy="59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3/ Does Ben still go to school?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Content Placeholder 3">
            <a:hlinkClick r:id=""/>
          </p:cNvPr>
          <p:cNvSpPr>
            <a:spLocks noGrp="1"/>
          </p:cNvSpPr>
          <p:nvPr/>
        </p:nvSpPr>
        <p:spPr>
          <a:xfrm>
            <a:off x="100330" y="4067810"/>
            <a:ext cx="11635740" cy="629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3" action="ppaction://hlinksldjump"/>
              </a:rPr>
              <a:t>-&gt; Yes, he does. He still goes to school when there is no tournament.</a:t>
            </a:r>
            <a:endParaRPr lang="en-US" sz="31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hlinkClick r:id="rId3" action="ppaction://hlinksldjump"/>
            </a:endParaRPr>
          </a:p>
        </p:txBody>
      </p:sp>
      <p:sp>
        <p:nvSpPr>
          <p:cNvPr id="11" name="Content Placeholder 3"/>
          <p:cNvSpPr>
            <a:spLocks noGrp="1"/>
          </p:cNvSpPr>
          <p:nvPr/>
        </p:nvSpPr>
        <p:spPr>
          <a:xfrm>
            <a:off x="347345" y="4605020"/>
            <a:ext cx="6111875" cy="59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4/ Can Ben pass the tests at school?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Content Placeholder 3">
            <a:hlinkClick r:id=""/>
          </p:cNvPr>
          <p:cNvSpPr>
            <a:spLocks noGrp="1"/>
          </p:cNvSpPr>
          <p:nvPr/>
        </p:nvSpPr>
        <p:spPr>
          <a:xfrm>
            <a:off x="6333490" y="4568190"/>
            <a:ext cx="5719445" cy="629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3" action="ppaction://hlinksldjump"/>
              </a:rPr>
              <a:t>-&gt;</a:t>
            </a: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3" action="ppaction://hlinksldjump"/>
              </a:rPr>
              <a:t>Yes, he can do the tests easily.</a:t>
            </a:r>
            <a:endParaRPr lang="en-US" sz="31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hlinkClick r:id="rId3" action="ppaction://hlinksldjump"/>
            </a:endParaRPr>
          </a:p>
        </p:txBody>
      </p:sp>
      <p:sp>
        <p:nvSpPr>
          <p:cNvPr id="13" name="Content Placeholder 3"/>
          <p:cNvSpPr>
            <a:spLocks noGrp="1"/>
          </p:cNvSpPr>
          <p:nvPr/>
        </p:nvSpPr>
        <p:spPr>
          <a:xfrm>
            <a:off x="347345" y="5160645"/>
            <a:ext cx="11388725" cy="591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5/ In your opinion, who often does online courses when he or she is absent from school?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Content Placeholder 3">
            <a:hlinkClick r:id=""/>
          </p:cNvPr>
          <p:cNvSpPr>
            <a:spLocks noGrp="1"/>
          </p:cNvSpPr>
          <p:nvPr/>
        </p:nvSpPr>
        <p:spPr>
          <a:xfrm>
            <a:off x="100330" y="6075045"/>
            <a:ext cx="10085705" cy="629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For example nation athletes, artists, busy people ...</a:t>
            </a:r>
            <a:endParaRPr lang="en-US" sz="31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6" grpId="0" build="p"/>
      <p:bldP spid="6" grpId="1" build="p"/>
      <p:bldP spid="7" grpId="0" build="p"/>
      <p:bldP spid="7" grpId="1" build="p"/>
      <p:bldP spid="8" grpId="0" build="p"/>
      <p:bldP spid="8" grpId="1" build="p"/>
      <p:bldP spid="9" grpId="0" build="p"/>
      <p:bldP spid="9" grpId="1" build="p"/>
      <p:bldP spid="10" grpId="0" build="p"/>
      <p:bldP spid="10" grpId="1" build="p"/>
      <p:bldP spid="11" grpId="0" build="p"/>
      <p:bldP spid="11" grpId="1" build="p"/>
      <p:bldP spid="12" grpId="0" build="p"/>
      <p:bldP spid="12" grpId="1" build="p"/>
      <p:bldP spid="13" grpId="0" build="p"/>
      <p:bldP spid="13" grpId="1" build="p"/>
      <p:bldP spid="14" grpId="0" build="p"/>
      <p:bldP spid="14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" y="365125"/>
            <a:ext cx="11648440" cy="721360"/>
          </a:xfrm>
        </p:spPr>
        <p:txBody>
          <a:bodyPr anchor="t" anchorCtr="0"/>
          <a:p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3/ Your culture:  Work in pairs to answer the questions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pair work"/>
          <p:cNvPicPr>
            <a:picLocks noChangeAspect="1"/>
          </p:cNvPicPr>
          <p:nvPr>
            <p:ph sz="half" idx="1"/>
          </p:nvPr>
        </p:nvPicPr>
        <p:blipFill>
          <a:blip r:embed="rId1"/>
          <a:srcRect b="7095"/>
          <a:stretch>
            <a:fillRect/>
          </a:stretch>
        </p:blipFill>
        <p:spPr>
          <a:xfrm>
            <a:off x="521335" y="1405890"/>
            <a:ext cx="5020310" cy="47148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414645" y="1405890"/>
            <a:ext cx="662686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1/ At what age do children usually start school in your country?</a:t>
            </a:r>
            <a:endParaRPr lang="en-US" sz="4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2/ At what age can you leave school?</a:t>
            </a:r>
            <a:endParaRPr lang="en-US" sz="4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3/ Can children in your country do online courses?</a:t>
            </a:r>
            <a:endParaRPr lang="en-US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5" y="213995"/>
            <a:ext cx="11895455" cy="646430"/>
          </a:xfrm>
        </p:spPr>
        <p:txBody>
          <a:bodyPr anchor="t" anchorCtr="0">
            <a:normAutofit fontScale="90000"/>
          </a:bodyPr>
          <a:p>
            <a:pPr algn="ctr"/>
            <a:r>
              <a:rPr lang="en-US" sz="311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4/ Use it! Work in groups. Discuss the topic: Is digital learning useful? Why? </a:t>
            </a:r>
            <a:endParaRPr lang="en-US" sz="311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group wwork"/>
          <p:cNvPicPr>
            <a:picLocks noChangeAspect="1"/>
          </p:cNvPicPr>
          <p:nvPr>
            <p:ph sz="half" idx="1"/>
          </p:nvPr>
        </p:nvPicPr>
        <p:blipFill>
          <a:blip r:embed="rId1"/>
          <a:srcRect b="7752"/>
          <a:stretch>
            <a:fillRect/>
          </a:stretch>
        </p:blipFill>
        <p:spPr>
          <a:xfrm>
            <a:off x="274320" y="2254885"/>
            <a:ext cx="6537325" cy="30511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4160" y="1006475"/>
            <a:ext cx="3952875" cy="628650"/>
          </a:xfrm>
        </p:spPr>
        <p:txBody>
          <a:bodyPr/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Follow the instructions: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7884160" y="1006475"/>
            <a:ext cx="3912870" cy="850900"/>
          </a:xfrm>
          <a:prstGeom prst="downArrowCallou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8076565" y="1746250"/>
            <a:ext cx="356743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Work in pairs and write the positive things about digital learning.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Join another pair and discuss in your group.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Compare your ideas with other groups.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746250" y="1212215"/>
            <a:ext cx="2362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Digital learning is good for ...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549400" y="1006475"/>
            <a:ext cx="2362835" cy="1191260"/>
          </a:xfrm>
          <a:prstGeom prst="wedgeEllipse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268470" y="1397000"/>
            <a:ext cx="3079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It is good because ...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4108450" y="1243965"/>
            <a:ext cx="2703195" cy="964565"/>
          </a:xfrm>
          <a:prstGeom prst="wedgeEllipse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 rot="21180000">
            <a:off x="3520440" y="5363210"/>
            <a:ext cx="367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It becomes more and more popular because ...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Oval Callout 12"/>
          <p:cNvSpPr/>
          <p:nvPr/>
        </p:nvSpPr>
        <p:spPr>
          <a:xfrm rot="10560000">
            <a:off x="3055620" y="5201285"/>
            <a:ext cx="4257040" cy="1161415"/>
          </a:xfrm>
          <a:prstGeom prst="wedgeEllipse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415290" y="5484495"/>
            <a:ext cx="3079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However, it cannot replace schools because...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Oval Callout 14"/>
          <p:cNvSpPr/>
          <p:nvPr/>
        </p:nvSpPr>
        <p:spPr>
          <a:xfrm rot="10560000">
            <a:off x="33655" y="5386070"/>
            <a:ext cx="2940685" cy="1274445"/>
          </a:xfrm>
          <a:prstGeom prst="wedgeEllipse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  <p:bldP spid="6" grpId="0" bldLvl="0" animBg="1"/>
      <p:bldP spid="6" grpId="1" animBg="1"/>
      <p:bldP spid="7" grpId="0"/>
      <p:bldP spid="7" grpId="1"/>
      <p:bldP spid="8" grpId="0"/>
      <p:bldP spid="8" grpId="1"/>
      <p:bldP spid="9" grpId="0" bldLvl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  <p:bldP spid="14" grpId="0"/>
      <p:bldP spid="14" grpId="1"/>
      <p:bldP spid="15" grpId="0" bldLvl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640"/>
          </a:xfrm>
        </p:spPr>
        <p:txBody>
          <a:bodyPr anchor="t" anchorCtr="0"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Let’s present in front of the class.</a:t>
            </a:r>
            <a:endParaRPr 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present in front of the class"/>
          <p:cNvPicPr>
            <a:picLocks noChangeAspect="1"/>
          </p:cNvPicPr>
          <p:nvPr>
            <p:ph sz="half" idx="1"/>
          </p:nvPr>
        </p:nvPicPr>
        <p:blipFill>
          <a:blip r:embed="rId1"/>
          <a:srcRect b="13900"/>
          <a:stretch>
            <a:fillRect/>
          </a:stretch>
        </p:blipFill>
        <p:spPr>
          <a:xfrm>
            <a:off x="2271395" y="1574165"/>
            <a:ext cx="7838440" cy="4893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 descr="cbdbbdf08d34cf7fc2d227a44bcc947d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/>
          <p:nvPr>
            <p:ph sz="half" idx="1"/>
          </p:nvPr>
        </p:nvGraphicFramePr>
        <p:xfrm>
          <a:off x="1058545" y="1189355"/>
          <a:ext cx="10838815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8815"/>
              </a:tblGrid>
              <a:tr h="28003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  <a:endParaRPr lang="en-US" sz="40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useful expressions and the phrasal verb “ keep up with”.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next lesson – Unit 4: Puzzles and games.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rosswor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635"/>
            <a:ext cx="12192000" cy="6865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online learni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25400"/>
            <a:ext cx="12190730" cy="680783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635" y="0"/>
            <a:ext cx="3914775" cy="3843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3915410" y="25400"/>
            <a:ext cx="4419600" cy="381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335010" y="0"/>
            <a:ext cx="3856990" cy="381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0" y="3842385"/>
            <a:ext cx="6242050" cy="301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243320" y="3817620"/>
            <a:ext cx="5948045" cy="304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aphicFrame>
        <p:nvGraphicFramePr>
          <p:cNvPr id="9" name="Table 8"/>
          <p:cNvGraphicFramePr/>
          <p:nvPr/>
        </p:nvGraphicFramePr>
        <p:xfrm>
          <a:off x="1997075" y="756920"/>
          <a:ext cx="8533765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1993900" y="756920"/>
          <a:ext cx="7208520" cy="827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065"/>
                <a:gridCol w="901065"/>
                <a:gridCol w="901065"/>
                <a:gridCol w="901065"/>
                <a:gridCol w="901065"/>
                <a:gridCol w="901065"/>
                <a:gridCol w="901065"/>
                <a:gridCol w="901065"/>
              </a:tblGrid>
              <a:tr h="82740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/>
          <p:nvPr/>
        </p:nvGraphicFramePr>
        <p:xfrm>
          <a:off x="1993900" y="1584960"/>
          <a:ext cx="8533765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97075" y="1584325"/>
          <a:ext cx="8533765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/>
          <p:nvPr/>
        </p:nvGraphicFramePr>
        <p:xfrm>
          <a:off x="1993900" y="2413000"/>
          <a:ext cx="8533765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/>
          <p:nvPr/>
        </p:nvGraphicFramePr>
        <p:xfrm>
          <a:off x="2002155" y="2410460"/>
          <a:ext cx="8533765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1993900" y="3238500"/>
          <a:ext cx="8533765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/>
          <p:nvPr/>
        </p:nvGraphicFramePr>
        <p:xfrm>
          <a:off x="1997075" y="3238500"/>
          <a:ext cx="8098155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795"/>
                <a:gridCol w="899795"/>
                <a:gridCol w="899795"/>
                <a:gridCol w="899795"/>
                <a:gridCol w="899795"/>
                <a:gridCol w="899795"/>
                <a:gridCol w="899795"/>
                <a:gridCol w="899795"/>
                <a:gridCol w="899795"/>
              </a:tblGrid>
              <a:tr h="82804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/>
        </p:nvGraphicFramePr>
        <p:xfrm>
          <a:off x="2902585" y="4066540"/>
          <a:ext cx="63000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/>
          <p:nvPr/>
        </p:nvGraphicFramePr>
        <p:xfrm>
          <a:off x="2899410" y="4069080"/>
          <a:ext cx="6303010" cy="82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430"/>
                <a:gridCol w="900430"/>
                <a:gridCol w="900430"/>
                <a:gridCol w="900430"/>
                <a:gridCol w="900430"/>
                <a:gridCol w="900430"/>
                <a:gridCol w="900430"/>
              </a:tblGrid>
              <a:tr h="8255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934085" y="94742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/>
              <a:t>1</a:t>
            </a:r>
            <a:endParaRPr lang="en-US" b="1"/>
          </a:p>
        </p:txBody>
      </p:sp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826770" y="938530"/>
            <a:ext cx="474345" cy="41338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934085" y="172466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/>
              <a:t>2</a:t>
            </a:r>
            <a:endParaRPr lang="en-US" b="1"/>
          </a:p>
        </p:txBody>
      </p:sp>
      <p:sp>
        <p:nvSpPr>
          <p:cNvPr id="11" name="Text Box 10"/>
          <p:cNvSpPr txBox="1"/>
          <p:nvPr/>
        </p:nvSpPr>
        <p:spPr>
          <a:xfrm>
            <a:off x="914400" y="264287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/>
              <a:t>3</a:t>
            </a:r>
            <a:endParaRPr lang="en-US" b="1"/>
          </a:p>
        </p:txBody>
      </p:sp>
      <p:sp>
        <p:nvSpPr>
          <p:cNvPr id="12" name="Text Box 11"/>
          <p:cNvSpPr txBox="1"/>
          <p:nvPr/>
        </p:nvSpPr>
        <p:spPr>
          <a:xfrm>
            <a:off x="934085" y="344932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/>
              <a:t>4</a:t>
            </a:r>
            <a:endParaRPr lang="en-US" b="1"/>
          </a:p>
        </p:txBody>
      </p:sp>
      <p:sp>
        <p:nvSpPr>
          <p:cNvPr id="13" name="Text Box 12"/>
          <p:cNvSpPr txBox="1"/>
          <p:nvPr/>
        </p:nvSpPr>
        <p:spPr>
          <a:xfrm>
            <a:off x="933450" y="427355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/>
              <a:t>5</a:t>
            </a:r>
            <a:endParaRPr lang="en-US" b="1"/>
          </a:p>
        </p:txBody>
      </p:sp>
      <p:sp>
        <p:nvSpPr>
          <p:cNvPr id="15" name="Oval 14">
            <a:hlinkClick r:id="rId3" action="ppaction://hlinksldjump"/>
          </p:cNvPr>
          <p:cNvSpPr/>
          <p:nvPr/>
        </p:nvSpPr>
        <p:spPr>
          <a:xfrm>
            <a:off x="826135" y="1715135"/>
            <a:ext cx="474345" cy="41338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Oval 15">
            <a:hlinkClick r:id="rId4" action="ppaction://hlinksldjump"/>
          </p:cNvPr>
          <p:cNvSpPr/>
          <p:nvPr/>
        </p:nvSpPr>
        <p:spPr>
          <a:xfrm>
            <a:off x="846455" y="2617470"/>
            <a:ext cx="474345" cy="41338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Oval 25">
            <a:hlinkClick r:id="rId5" action="ppaction://hlinksldjump"/>
          </p:cNvPr>
          <p:cNvSpPr/>
          <p:nvPr/>
        </p:nvSpPr>
        <p:spPr>
          <a:xfrm>
            <a:off x="846455" y="3449320"/>
            <a:ext cx="474345" cy="41338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7" name="Oval 26">
            <a:hlinkClick r:id="rId6" action="ppaction://hlinksldjump"/>
          </p:cNvPr>
          <p:cNvSpPr/>
          <p:nvPr/>
        </p:nvSpPr>
        <p:spPr>
          <a:xfrm>
            <a:off x="845820" y="4273550"/>
            <a:ext cx="474345" cy="41338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Smiley Face 27">
            <a:hlinkClick r:id="rId7" action="ppaction://hlinksldjump"/>
          </p:cNvPr>
          <p:cNvSpPr/>
          <p:nvPr/>
        </p:nvSpPr>
        <p:spPr>
          <a:xfrm>
            <a:off x="10849610" y="6017895"/>
            <a:ext cx="774700" cy="567055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3" grpId="0" bldLvl="0" animBg="1"/>
      <p:bldP spid="15" grpId="0" bldLvl="0" animBg="1"/>
      <p:bldP spid="16" grpId="0" bldLvl="0" animBg="1"/>
      <p:bldP spid="26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05" y="358775"/>
            <a:ext cx="11807190" cy="23412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1/ It can help us to meet people, and know more information around the world. 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So, what is it?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guessing">
            <a:hlinkClick r:id="rId1" action="ppaction://hlinksldjump"/>
          </p:cNvPr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950" y="2700020"/>
            <a:ext cx="3265170" cy="366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05" y="358775"/>
            <a:ext cx="11807190" cy="23412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2/ These people work at school and their work is teaching.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So, who are they?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guessing">
            <a:hlinkClick r:id="rId1" action="ppaction://hlinksldjump"/>
          </p:cNvPr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950" y="2700020"/>
            <a:ext cx="3265170" cy="366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05" y="358775"/>
            <a:ext cx="11807190" cy="23412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3/ These people go to school everyday but they don’t work there.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So, who are they?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guessing">
            <a:hlinkClick r:id="rId1" action="ppaction://hlinksldjump"/>
          </p:cNvPr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950" y="2700020"/>
            <a:ext cx="3265170" cy="366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05" y="358775"/>
            <a:ext cx="11807190" cy="23412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4/ We can do a lot of things with this object such as: watching youtube videos, reading news, do homework, send emails...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So, what are they?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guessing">
            <a:hlinkClick r:id="rId1" action="ppaction://hlinksldjump"/>
          </p:cNvPr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950" y="2700020"/>
            <a:ext cx="3265170" cy="366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05" y="358775"/>
            <a:ext cx="11807190" cy="23412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4/ We can read them online. 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5400">
                <a:latin typeface="Times New Roman" panose="02020603050405020304" charset="0"/>
                <a:cs typeface="Times New Roman" panose="02020603050405020304" charset="0"/>
              </a:rPr>
              <a:t>So, what are they?</a:t>
            </a:r>
            <a:endParaRPr 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guessing">
            <a:hlinkClick r:id="rId1" action="ppaction://hlinksldjump"/>
          </p:cNvPr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950" y="2700020"/>
            <a:ext cx="3265170" cy="366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41390" y="262890"/>
            <a:ext cx="5942965" cy="6332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041390" y="1859280"/>
            <a:ext cx="12858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BEN</a:t>
            </a:r>
            <a:endParaRPr lang="en-US" sz="25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39725" y="554990"/>
            <a:ext cx="29851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Where is Ben?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2290" y="3136900"/>
            <a:ext cx="3538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2/ What is he doing?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39725" y="1419225"/>
            <a:ext cx="28943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He’s at home.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39725" y="3720465"/>
            <a:ext cx="29965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He’s studying.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0000"/>
      </a:hlink>
      <a:folHlink>
        <a:srgbClr val="FF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underline="false"/>
      </a:ext>
    </a:extLst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WPS Presentation</Application>
  <PresentationFormat>Widescreen</PresentationFormat>
  <Paragraphs>167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Yu Gothic Medium</vt:lpstr>
      <vt:lpstr>Times New Roman</vt:lpstr>
      <vt:lpstr>Microsoft YaHei</vt:lpstr>
      <vt:lpstr>Arial Unicode MS</vt:lpstr>
      <vt:lpstr>Calibri Light</vt:lpstr>
      <vt:lpstr>Calibri</vt:lpstr>
      <vt:lpstr>Office Theme</vt:lpstr>
      <vt:lpstr>UNIT 4: CULTURE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3/ Your culture:  Work in pairs to answer the questions</vt:lpstr>
      <vt:lpstr>4/ Use it! Work in groups. Discuss the topic: Is digital learning useful? Why? </vt:lpstr>
      <vt:lpstr>Let’s present in front of the class.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PHAM THI THUY</cp:lastModifiedBy>
  <cp:revision>31</cp:revision>
  <dcterms:created xsi:type="dcterms:W3CDTF">2021-05-25T15:09:00Z</dcterms:created>
  <dcterms:modified xsi:type="dcterms:W3CDTF">2021-07-22T04:06:02Z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